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 Italics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Open Sans Bold Italics" charset="1" panose="020B0806030504020204"/>
      <p:regular r:id="rId23"/>
    </p:embeddedFont>
    <p:embeddedFont>
      <p:font typeface="Canva Sans Bold Italics" charset="1" panose="020B0803030501040103"/>
      <p:regular r:id="rId24"/>
    </p:embeddedFont>
    <p:embeddedFont>
      <p:font typeface="Open Sans Bold" charset="1" panose="020B0806030504020204"/>
      <p:regular r:id="rId25"/>
    </p:embeddedFont>
    <p:embeddedFont>
      <p:font typeface="Montserra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37.jpeg" Type="http://schemas.openxmlformats.org/officeDocument/2006/relationships/image"/><Relationship Id="rId4" Target="../media/image3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jpeg" Type="http://schemas.openxmlformats.org/officeDocument/2006/relationships/image"/><Relationship Id="rId6" Target="../media/image42.png" Type="http://schemas.openxmlformats.org/officeDocument/2006/relationships/image"/><Relationship Id="rId7" Target="../media/image3.gif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50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gif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6.png" Type="http://schemas.openxmlformats.org/officeDocument/2006/relationships/image"/><Relationship Id="rId2" Target="../media/image6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6.jpeg" Type="http://schemas.openxmlformats.org/officeDocument/2006/relationships/image"/><Relationship Id="rId3" Target="../media/image3.gif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gif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gif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gif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.gif" Type="http://schemas.openxmlformats.org/officeDocument/2006/relationships/image"/><Relationship Id="rId6" Target="../media/image32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.gif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2048" y="2619939"/>
            <a:ext cx="18731755" cy="3302107"/>
          </a:xfrm>
          <a:custGeom>
            <a:avLst/>
            <a:gdLst/>
            <a:ahLst/>
            <a:cxnLst/>
            <a:rect r="r" b="b" t="t" l="l"/>
            <a:pathLst>
              <a:path h="3302107" w="18731755">
                <a:moveTo>
                  <a:pt x="0" y="0"/>
                </a:moveTo>
                <a:lnTo>
                  <a:pt x="18731755" y="0"/>
                </a:lnTo>
                <a:lnTo>
                  <a:pt x="18731755" y="3302107"/>
                </a:lnTo>
                <a:lnTo>
                  <a:pt x="0" y="330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5786" r="0" b="-18148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42048" y="2619939"/>
            <a:ext cx="18288000" cy="3302107"/>
            <a:chOff x="0" y="0"/>
            <a:chExt cx="4816593" cy="8696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69691"/>
            </a:xfrm>
            <a:custGeom>
              <a:avLst/>
              <a:gdLst/>
              <a:ahLst/>
              <a:cxnLst/>
              <a:rect r="r" b="b" t="t" l="l"/>
              <a:pathLst>
                <a:path h="8696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9691"/>
                  </a:lnTo>
                  <a:lnTo>
                    <a:pt x="0" y="869691"/>
                  </a:lnTo>
                  <a:close/>
                </a:path>
              </a:pathLst>
            </a:custGeom>
            <a:gradFill rotWithShape="true">
              <a:gsLst>
                <a:gs pos="0">
                  <a:srgbClr val="50082B">
                    <a:alpha val="42465"/>
                  </a:srgbClr>
                </a:gs>
                <a:gs pos="33333">
                  <a:srgbClr val="46152C">
                    <a:alpha val="57000"/>
                  </a:srgbClr>
                </a:gs>
                <a:gs pos="66667">
                  <a:srgbClr val="652B56">
                    <a:alpha val="57000"/>
                  </a:srgbClr>
                </a:gs>
                <a:gs pos="100000">
                  <a:srgbClr val="652B5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0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6443427" y="-3088007"/>
            <a:ext cx="16230600" cy="54372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9508528" y="5922046"/>
            <a:ext cx="16230600" cy="543725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72284" y="2578365"/>
            <a:ext cx="13365433" cy="256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9"/>
              </a:lnSpc>
            </a:pPr>
            <a:r>
              <a:rPr lang="en-US" b="true" sz="7385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Implementation of </a:t>
            </a:r>
          </a:p>
          <a:p>
            <a:pPr algn="ctr">
              <a:lnSpc>
                <a:spcPts val="10339"/>
              </a:lnSpc>
              <a:spcBef>
                <a:spcPct val="0"/>
              </a:spcBef>
            </a:pPr>
            <a:r>
              <a:rPr lang="en-US" b="true" sz="7385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multilayer Perceptron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5440" y="5302357"/>
            <a:ext cx="7544128" cy="52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b="true" sz="3106" i="true">
                <a:solidFill>
                  <a:srgbClr val="2AED9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Course :Connectionist Networks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5443" y="6886948"/>
            <a:ext cx="407555" cy="40755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62997" y="6767192"/>
            <a:ext cx="20177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2AED9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Members: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340073" y="6833867"/>
            <a:ext cx="407555" cy="4075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7679882"/>
            <a:ext cx="7632991" cy="2365004"/>
            <a:chOff x="0" y="0"/>
            <a:chExt cx="2010335" cy="6228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10335" cy="622882"/>
            </a:xfrm>
            <a:custGeom>
              <a:avLst/>
              <a:gdLst/>
              <a:ahLst/>
              <a:cxnLst/>
              <a:rect r="r" b="b" t="t" l="l"/>
              <a:pathLst>
                <a:path h="622882" w="2010335">
                  <a:moveTo>
                    <a:pt x="0" y="0"/>
                  </a:moveTo>
                  <a:lnTo>
                    <a:pt x="2010335" y="0"/>
                  </a:lnTo>
                  <a:lnTo>
                    <a:pt x="2010335" y="622882"/>
                  </a:lnTo>
                  <a:lnTo>
                    <a:pt x="0" y="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50082B">
                    <a:alpha val="71520"/>
                  </a:srgbClr>
                </a:gs>
                <a:gs pos="33333">
                  <a:srgbClr val="46152C">
                    <a:alpha val="96000"/>
                  </a:srgbClr>
                </a:gs>
                <a:gs pos="66667">
                  <a:srgbClr val="652B56">
                    <a:alpha val="96000"/>
                  </a:srgbClr>
                </a:gs>
                <a:gs pos="100000">
                  <a:srgbClr val="652B5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010335" cy="670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 i="true">
                  <a:solidFill>
                    <a:srgbClr val="FFFFFF">
                      <a:alpha val="95686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Ahmadou Tidiane              Ndongo</a:t>
              </a:r>
            </a:p>
            <a:p>
              <a:pPr algn="ctr">
                <a:lnSpc>
                  <a:spcPts val="4339"/>
                </a:lnSpc>
              </a:pPr>
              <a:r>
                <a:rPr lang="en-US" b="true" sz="3099" i="true">
                  <a:solidFill>
                    <a:srgbClr val="FFFFFF">
                      <a:alpha val="95686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Djibril                             Sow</a:t>
              </a:r>
            </a:p>
            <a:p>
              <a:pPr algn="ctr">
                <a:lnSpc>
                  <a:spcPts val="4339"/>
                </a:lnSpc>
              </a:pPr>
              <a:r>
                <a:rPr lang="en-US" b="true" sz="3099" i="true">
                  <a:solidFill>
                    <a:srgbClr val="FFFFFF">
                      <a:alpha val="95686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Faly Beydary                     Ndiaye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b="true" sz="3099" i="true">
                  <a:solidFill>
                    <a:srgbClr val="FFFFFF">
                      <a:alpha val="95686"/>
                    </a:srgbClr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Alassane                          Kane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785727" y="6661032"/>
            <a:ext cx="29983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2AED9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Academic  Info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5675" y="7460206"/>
            <a:ext cx="42781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Master 1 GDIL/R2SD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2024 - 2025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256116" y="184255"/>
            <a:ext cx="5789836" cy="634265"/>
            <a:chOff x="0" y="0"/>
            <a:chExt cx="1524895" cy="16704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913373" y="324534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79967" y="324534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378119" y="324534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08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32520"/>
            <a:ext cx="9626850" cy="3448872"/>
          </a:xfrm>
          <a:custGeom>
            <a:avLst/>
            <a:gdLst/>
            <a:ahLst/>
            <a:cxnLst/>
            <a:rect r="r" b="b" t="t" l="l"/>
            <a:pathLst>
              <a:path h="3448872" w="9626850">
                <a:moveTo>
                  <a:pt x="0" y="0"/>
                </a:moveTo>
                <a:lnTo>
                  <a:pt x="9626850" y="0"/>
                </a:lnTo>
                <a:lnTo>
                  <a:pt x="9626850" y="3448871"/>
                </a:lnTo>
                <a:lnTo>
                  <a:pt x="0" y="3448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7482" y="606569"/>
            <a:ext cx="9810518" cy="8008207"/>
          </a:xfrm>
          <a:custGeom>
            <a:avLst/>
            <a:gdLst/>
            <a:ahLst/>
            <a:cxnLst/>
            <a:rect r="r" b="b" t="t" l="l"/>
            <a:pathLst>
              <a:path h="8008207" w="9810518">
                <a:moveTo>
                  <a:pt x="0" y="0"/>
                </a:moveTo>
                <a:lnTo>
                  <a:pt x="9810518" y="0"/>
                </a:lnTo>
                <a:lnTo>
                  <a:pt x="9810518" y="8008206"/>
                </a:lnTo>
                <a:lnTo>
                  <a:pt x="0" y="800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3306" y="663719"/>
            <a:ext cx="3619855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168" y="75356"/>
            <a:ext cx="7443006" cy="24934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7083" y="9220200"/>
            <a:ext cx="300408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connectionist Networks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603" y="7575358"/>
            <a:ext cx="7243643" cy="80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b="true" sz="2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the model’s prediction accuracy improves</a:t>
            </a:r>
          </a:p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b="true" sz="2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 epochs for training and validation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0297" y="7622983"/>
            <a:ext cx="663206" cy="6632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08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3306" y="663719"/>
            <a:ext cx="3619855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3168" y="75356"/>
            <a:ext cx="7443006" cy="249340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59146" y="1322060"/>
            <a:ext cx="7870703" cy="7288167"/>
          </a:xfrm>
          <a:custGeom>
            <a:avLst/>
            <a:gdLst/>
            <a:ahLst/>
            <a:cxnLst/>
            <a:rect r="r" b="b" t="t" l="l"/>
            <a:pathLst>
              <a:path h="7288167" w="7870703">
                <a:moveTo>
                  <a:pt x="0" y="0"/>
                </a:moveTo>
                <a:lnTo>
                  <a:pt x="7870703" y="0"/>
                </a:lnTo>
                <a:lnTo>
                  <a:pt x="7870703" y="7288167"/>
                </a:lnTo>
                <a:lnTo>
                  <a:pt x="0" y="728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1024" y="3773843"/>
            <a:ext cx="10116521" cy="1894094"/>
          </a:xfrm>
          <a:custGeom>
            <a:avLst/>
            <a:gdLst/>
            <a:ahLst/>
            <a:cxnLst/>
            <a:rect r="r" b="b" t="t" l="l"/>
            <a:pathLst>
              <a:path h="1894094" w="10116521">
                <a:moveTo>
                  <a:pt x="0" y="0"/>
                </a:moveTo>
                <a:lnTo>
                  <a:pt x="10116521" y="0"/>
                </a:lnTo>
                <a:lnTo>
                  <a:pt x="10116521" y="1894095"/>
                </a:lnTo>
                <a:lnTo>
                  <a:pt x="0" y="189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" r="0" b="-33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1135" y="6464560"/>
            <a:ext cx="6904197" cy="96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  <a:spcBef>
                <a:spcPct val="0"/>
              </a:spcBef>
            </a:pPr>
            <a:r>
              <a:rPr lang="en-US" b="true" sz="28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the number of correct and incorrect </a:t>
            </a:r>
          </a:p>
          <a:p>
            <a:pPr algn="l">
              <a:lnSpc>
                <a:spcPts val="3954"/>
              </a:lnSpc>
              <a:spcBef>
                <a:spcPct val="0"/>
              </a:spcBef>
            </a:pPr>
            <a:r>
              <a:rPr lang="en-US" b="true" sz="28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predictions  for each class (0 or 1)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640010"/>
            <a:ext cx="663206" cy="663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095" y="9148237"/>
            <a:ext cx="300408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connectionist Networks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93440" y="2115261"/>
            <a:ext cx="10882461" cy="8171739"/>
          </a:xfrm>
          <a:custGeom>
            <a:avLst/>
            <a:gdLst/>
            <a:ahLst/>
            <a:cxnLst/>
            <a:rect r="r" b="b" t="t" l="l"/>
            <a:pathLst>
              <a:path h="8171739" w="10882461">
                <a:moveTo>
                  <a:pt x="0" y="0"/>
                </a:moveTo>
                <a:lnTo>
                  <a:pt x="10882461" y="0"/>
                </a:lnTo>
                <a:lnTo>
                  <a:pt x="10882461" y="8171739"/>
                </a:lnTo>
                <a:lnTo>
                  <a:pt x="0" y="817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66920" y="5747106"/>
            <a:ext cx="2824427" cy="28244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189106" y="6169292"/>
            <a:ext cx="1980056" cy="1980056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18" t="0" r="-2461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412502" y="2650707"/>
            <a:ext cx="9415198" cy="6818391"/>
          </a:xfrm>
          <a:custGeom>
            <a:avLst/>
            <a:gdLst/>
            <a:ahLst/>
            <a:cxnLst/>
            <a:rect r="r" b="b" t="t" l="l"/>
            <a:pathLst>
              <a:path h="6818391" w="9415198">
                <a:moveTo>
                  <a:pt x="0" y="0"/>
                </a:moveTo>
                <a:lnTo>
                  <a:pt x="9415198" y="0"/>
                </a:lnTo>
                <a:lnTo>
                  <a:pt x="9415198" y="6818391"/>
                </a:lnTo>
                <a:lnTo>
                  <a:pt x="0" y="681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90" r="0" b="-299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43306" y="663719"/>
            <a:ext cx="3619855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3168" y="75356"/>
            <a:ext cx="7443006" cy="249340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04107" y="3329394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38239" y="2228359"/>
            <a:ext cx="2969125" cy="2915141"/>
          </a:xfrm>
          <a:custGeom>
            <a:avLst/>
            <a:gdLst/>
            <a:ahLst/>
            <a:cxnLst/>
            <a:rect r="r" b="b" t="t" l="l"/>
            <a:pathLst>
              <a:path h="2915141" w="2969125">
                <a:moveTo>
                  <a:pt x="0" y="0"/>
                </a:moveTo>
                <a:lnTo>
                  <a:pt x="2969126" y="0"/>
                </a:lnTo>
                <a:lnTo>
                  <a:pt x="2969126" y="2915141"/>
                </a:lnTo>
                <a:lnTo>
                  <a:pt x="0" y="2915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102726" y="2999342"/>
            <a:ext cx="1373174" cy="13731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95086" y="5396847"/>
            <a:ext cx="2085262" cy="2047348"/>
          </a:xfrm>
          <a:custGeom>
            <a:avLst/>
            <a:gdLst/>
            <a:ahLst/>
            <a:cxnLst/>
            <a:rect r="r" b="b" t="t" l="l"/>
            <a:pathLst>
              <a:path h="2047348" w="2085262">
                <a:moveTo>
                  <a:pt x="0" y="0"/>
                </a:moveTo>
                <a:lnTo>
                  <a:pt x="2085262" y="0"/>
                </a:lnTo>
                <a:lnTo>
                  <a:pt x="2085262" y="2047347"/>
                </a:lnTo>
                <a:lnTo>
                  <a:pt x="0" y="2047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02228" y="5938320"/>
            <a:ext cx="964401" cy="9644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2389575"/>
            <a:ext cx="8240295" cy="7897425"/>
          </a:xfrm>
          <a:custGeom>
            <a:avLst/>
            <a:gdLst/>
            <a:ahLst/>
            <a:cxnLst/>
            <a:rect r="r" b="b" t="t" l="l"/>
            <a:pathLst>
              <a:path h="7897425" w="8240295">
                <a:moveTo>
                  <a:pt x="0" y="0"/>
                </a:moveTo>
                <a:lnTo>
                  <a:pt x="8240295" y="0"/>
                </a:lnTo>
                <a:lnTo>
                  <a:pt x="8240295" y="7897425"/>
                </a:lnTo>
                <a:lnTo>
                  <a:pt x="0" y="7897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72500" y="1733315"/>
            <a:ext cx="9484199" cy="366185"/>
          </a:xfrm>
          <a:custGeom>
            <a:avLst/>
            <a:gdLst/>
            <a:ahLst/>
            <a:cxnLst/>
            <a:rect r="r" b="b" t="t" l="l"/>
            <a:pathLst>
              <a:path h="366185" w="9484199">
                <a:moveTo>
                  <a:pt x="0" y="0"/>
                </a:moveTo>
                <a:lnTo>
                  <a:pt x="9484200" y="0"/>
                </a:lnTo>
                <a:lnTo>
                  <a:pt x="9484200" y="366185"/>
                </a:lnTo>
                <a:lnTo>
                  <a:pt x="0" y="366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043" y="340269"/>
            <a:ext cx="7140387" cy="20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4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Graphical User Interface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04107" y="3329394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38239" y="2228359"/>
            <a:ext cx="2969125" cy="2915141"/>
          </a:xfrm>
          <a:custGeom>
            <a:avLst/>
            <a:gdLst/>
            <a:ahLst/>
            <a:cxnLst/>
            <a:rect r="r" b="b" t="t" l="l"/>
            <a:pathLst>
              <a:path h="2915141" w="2969125">
                <a:moveTo>
                  <a:pt x="0" y="0"/>
                </a:moveTo>
                <a:lnTo>
                  <a:pt x="2969126" y="0"/>
                </a:lnTo>
                <a:lnTo>
                  <a:pt x="2969126" y="2915141"/>
                </a:lnTo>
                <a:lnTo>
                  <a:pt x="0" y="2915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102726" y="2999342"/>
            <a:ext cx="1373174" cy="13731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95086" y="5396847"/>
            <a:ext cx="2085262" cy="2047348"/>
          </a:xfrm>
          <a:custGeom>
            <a:avLst/>
            <a:gdLst/>
            <a:ahLst/>
            <a:cxnLst/>
            <a:rect r="r" b="b" t="t" l="l"/>
            <a:pathLst>
              <a:path h="2047348" w="2085262">
                <a:moveTo>
                  <a:pt x="0" y="0"/>
                </a:moveTo>
                <a:lnTo>
                  <a:pt x="2085262" y="0"/>
                </a:lnTo>
                <a:lnTo>
                  <a:pt x="2085262" y="2047347"/>
                </a:lnTo>
                <a:lnTo>
                  <a:pt x="0" y="2047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02228" y="5938320"/>
            <a:ext cx="964401" cy="9644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2043" y="2389575"/>
            <a:ext cx="7898350" cy="7609115"/>
          </a:xfrm>
          <a:custGeom>
            <a:avLst/>
            <a:gdLst/>
            <a:ahLst/>
            <a:cxnLst/>
            <a:rect r="r" b="b" t="t" l="l"/>
            <a:pathLst>
              <a:path h="7609115" w="7898350">
                <a:moveTo>
                  <a:pt x="0" y="0"/>
                </a:moveTo>
                <a:lnTo>
                  <a:pt x="7898351" y="0"/>
                </a:lnTo>
                <a:lnTo>
                  <a:pt x="7898351" y="7609114"/>
                </a:lnTo>
                <a:lnTo>
                  <a:pt x="0" y="760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84149" y="1643436"/>
            <a:ext cx="9553241" cy="327748"/>
          </a:xfrm>
          <a:custGeom>
            <a:avLst/>
            <a:gdLst/>
            <a:ahLst/>
            <a:cxnLst/>
            <a:rect r="r" b="b" t="t" l="l"/>
            <a:pathLst>
              <a:path h="327748" w="9553241">
                <a:moveTo>
                  <a:pt x="0" y="0"/>
                </a:moveTo>
                <a:lnTo>
                  <a:pt x="9553241" y="0"/>
                </a:lnTo>
                <a:lnTo>
                  <a:pt x="9553241" y="327748"/>
                </a:lnTo>
                <a:lnTo>
                  <a:pt x="0" y="327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043" y="340269"/>
            <a:ext cx="7140387" cy="20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4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Graphical User Interface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7493">
            <a:off x="2236654" y="2585826"/>
            <a:ext cx="12973123" cy="11514607"/>
          </a:xfrm>
          <a:custGeom>
            <a:avLst/>
            <a:gdLst/>
            <a:ahLst/>
            <a:cxnLst/>
            <a:rect r="r" b="b" t="t" l="l"/>
            <a:pathLst>
              <a:path h="11514607" w="12973123">
                <a:moveTo>
                  <a:pt x="0" y="0"/>
                </a:moveTo>
                <a:lnTo>
                  <a:pt x="12973123" y="0"/>
                </a:lnTo>
                <a:lnTo>
                  <a:pt x="12973123" y="11514607"/>
                </a:lnTo>
                <a:lnTo>
                  <a:pt x="0" y="1151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475901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0" y="0"/>
                </a:moveTo>
                <a:lnTo>
                  <a:pt x="317165" y="0"/>
                </a:lnTo>
                <a:lnTo>
                  <a:pt x="317165" y="318906"/>
                </a:lnTo>
                <a:lnTo>
                  <a:pt x="0" y="318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 slide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59116" y="3600450"/>
            <a:ext cx="19224546" cy="3086100"/>
            <a:chOff x="0" y="0"/>
            <a:chExt cx="506325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3255" cy="812800"/>
            </a:xfrm>
            <a:custGeom>
              <a:avLst/>
              <a:gdLst/>
              <a:ahLst/>
              <a:cxnLst/>
              <a:rect r="r" b="b" t="t" l="l"/>
              <a:pathLst>
                <a:path h="812800" w="5063255">
                  <a:moveTo>
                    <a:pt x="0" y="0"/>
                  </a:moveTo>
                  <a:lnTo>
                    <a:pt x="5063255" y="0"/>
                  </a:lnTo>
                  <a:lnTo>
                    <a:pt x="5063255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0082B">
                    <a:alpha val="71520"/>
                  </a:srgbClr>
                </a:gs>
                <a:gs pos="33333">
                  <a:srgbClr val="46152C">
                    <a:alpha val="96000"/>
                  </a:srgbClr>
                </a:gs>
                <a:gs pos="66667">
                  <a:srgbClr val="652B56">
                    <a:alpha val="96000"/>
                  </a:srgbClr>
                </a:gs>
                <a:gs pos="100000">
                  <a:srgbClr val="652B5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6325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14776" y="4118666"/>
            <a:ext cx="7783621" cy="158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8"/>
              </a:lnSpc>
              <a:spcBef>
                <a:spcPct val="0"/>
              </a:spcBef>
            </a:pPr>
            <a:r>
              <a:rPr lang="en-US" b="true" sz="92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7324" y="9148237"/>
            <a:ext cx="300408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connectionist Networks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1894179" y="8355871"/>
            <a:ext cx="7443006" cy="24934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71006" y="1558715"/>
            <a:ext cx="7627622" cy="7627622"/>
          </a:xfrm>
          <a:custGeom>
            <a:avLst/>
            <a:gdLst/>
            <a:ahLst/>
            <a:cxnLst/>
            <a:rect r="r" b="b" t="t" l="l"/>
            <a:pathLst>
              <a:path h="7627622" w="7627622">
                <a:moveTo>
                  <a:pt x="0" y="0"/>
                </a:moveTo>
                <a:lnTo>
                  <a:pt x="7627622" y="0"/>
                </a:lnTo>
                <a:lnTo>
                  <a:pt x="7627622" y="7627622"/>
                </a:lnTo>
                <a:lnTo>
                  <a:pt x="0" y="762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881322" y="2605537"/>
            <a:ext cx="6826086" cy="5533978"/>
            <a:chOff x="0" y="0"/>
            <a:chExt cx="1906426" cy="15455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6426" cy="1545559"/>
            </a:xfrm>
            <a:custGeom>
              <a:avLst/>
              <a:gdLst/>
              <a:ahLst/>
              <a:cxnLst/>
              <a:rect r="r" b="b" t="t" l="l"/>
              <a:pathLst>
                <a:path h="1545559" w="1906426">
                  <a:moveTo>
                    <a:pt x="0" y="0"/>
                  </a:moveTo>
                  <a:lnTo>
                    <a:pt x="1906426" y="0"/>
                  </a:lnTo>
                  <a:lnTo>
                    <a:pt x="1906426" y="1545559"/>
                  </a:lnTo>
                  <a:lnTo>
                    <a:pt x="0" y="1545559"/>
                  </a:lnTo>
                  <a:close/>
                </a:path>
              </a:pathLst>
            </a:custGeom>
            <a:blipFill>
              <a:blip r:embed="rId8"/>
              <a:stretch>
                <a:fillRect l="0" t="-443" r="-44440" b="-44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55866" y="1815053"/>
            <a:ext cx="9629811" cy="6656895"/>
            <a:chOff x="0" y="0"/>
            <a:chExt cx="2689465" cy="18591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89465" cy="1859173"/>
            </a:xfrm>
            <a:custGeom>
              <a:avLst/>
              <a:gdLst/>
              <a:ahLst/>
              <a:cxnLst/>
              <a:rect r="r" b="b" t="t" l="l"/>
              <a:pathLst>
                <a:path h="1859173" w="2689465">
                  <a:moveTo>
                    <a:pt x="0" y="0"/>
                  </a:moveTo>
                  <a:lnTo>
                    <a:pt x="2689465" y="0"/>
                  </a:lnTo>
                  <a:lnTo>
                    <a:pt x="2689465" y="1859173"/>
                  </a:lnTo>
                  <a:lnTo>
                    <a:pt x="0" y="1859173"/>
                  </a:lnTo>
                  <a:close/>
                </a:path>
              </a:pathLst>
            </a:custGeom>
            <a:blipFill>
              <a:blip r:embed="rId9"/>
              <a:stretch>
                <a:fillRect l="0" t="-7113" r="0" b="-711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7324" y="9148237"/>
            <a:ext cx="300408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connectionist Networks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5866" y="69329"/>
            <a:ext cx="5313986" cy="148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7"/>
              </a:lnSpc>
            </a:pPr>
            <a:r>
              <a:rPr lang="en-US" sz="869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0108" y="687794"/>
            <a:ext cx="3623488" cy="634265"/>
            <a:chOff x="0" y="0"/>
            <a:chExt cx="954334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4334" cy="167049"/>
            </a:xfrm>
            <a:custGeom>
              <a:avLst/>
              <a:gdLst/>
              <a:ahLst/>
              <a:cxnLst/>
              <a:rect r="r" b="b" t="t" l="l"/>
              <a:pathLst>
                <a:path h="167049" w="954334">
                  <a:moveTo>
                    <a:pt x="83525" y="0"/>
                  </a:moveTo>
                  <a:lnTo>
                    <a:pt x="870810" y="0"/>
                  </a:lnTo>
                  <a:cubicBezTo>
                    <a:pt x="892962" y="0"/>
                    <a:pt x="914207" y="8800"/>
                    <a:pt x="929871" y="24464"/>
                  </a:cubicBezTo>
                  <a:cubicBezTo>
                    <a:pt x="945535" y="40128"/>
                    <a:pt x="954334" y="61373"/>
                    <a:pt x="954334" y="83525"/>
                  </a:cubicBezTo>
                  <a:lnTo>
                    <a:pt x="954334" y="83525"/>
                  </a:lnTo>
                  <a:cubicBezTo>
                    <a:pt x="954334" y="129654"/>
                    <a:pt x="916939" y="167049"/>
                    <a:pt x="870810" y="167049"/>
                  </a:cubicBezTo>
                  <a:lnTo>
                    <a:pt x="83525" y="167049"/>
                  </a:lnTo>
                  <a:cubicBezTo>
                    <a:pt x="37395" y="167049"/>
                    <a:pt x="0" y="129654"/>
                    <a:pt x="0" y="83525"/>
                  </a:cubicBezTo>
                  <a:lnTo>
                    <a:pt x="0" y="83525"/>
                  </a:lnTo>
                  <a:cubicBezTo>
                    <a:pt x="0" y="37395"/>
                    <a:pt x="37395" y="0"/>
                    <a:pt x="835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50000"/>
                  </a:srgbClr>
                </a:gs>
                <a:gs pos="100000">
                  <a:srgbClr val="DDBAFF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54334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24727" y="842405"/>
            <a:ext cx="359015" cy="325072"/>
          </a:xfrm>
          <a:custGeom>
            <a:avLst/>
            <a:gdLst/>
            <a:ahLst/>
            <a:cxnLst/>
            <a:rect r="r" b="b" t="t" l="l"/>
            <a:pathLst>
              <a:path h="325072" w="359015">
                <a:moveTo>
                  <a:pt x="0" y="0"/>
                </a:moveTo>
                <a:lnTo>
                  <a:pt x="359015" y="0"/>
                </a:lnTo>
                <a:lnTo>
                  <a:pt x="359015" y="325072"/>
                </a:lnTo>
                <a:lnTo>
                  <a:pt x="0" y="325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108" y="2074956"/>
            <a:ext cx="5198723" cy="7275567"/>
          </a:xfrm>
          <a:custGeom>
            <a:avLst/>
            <a:gdLst/>
            <a:ahLst/>
            <a:cxnLst/>
            <a:rect r="r" b="b" t="t" l="l"/>
            <a:pathLst>
              <a:path h="7275567" w="5198723">
                <a:moveTo>
                  <a:pt x="0" y="0"/>
                </a:moveTo>
                <a:lnTo>
                  <a:pt x="5198723" y="0"/>
                </a:lnTo>
                <a:lnTo>
                  <a:pt x="5198723" y="7275567"/>
                </a:lnTo>
                <a:lnTo>
                  <a:pt x="0" y="7275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67228" y="2752717"/>
            <a:ext cx="4841129" cy="5920044"/>
            <a:chOff x="0" y="0"/>
            <a:chExt cx="959923" cy="11738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9923" cy="1173856"/>
            </a:xfrm>
            <a:custGeom>
              <a:avLst/>
              <a:gdLst/>
              <a:ahLst/>
              <a:cxnLst/>
              <a:rect r="r" b="b" t="t" l="l"/>
              <a:pathLst>
                <a:path h="1173856" w="959923">
                  <a:moveTo>
                    <a:pt x="49575" y="0"/>
                  </a:moveTo>
                  <a:lnTo>
                    <a:pt x="910348" y="0"/>
                  </a:lnTo>
                  <a:cubicBezTo>
                    <a:pt x="923496" y="0"/>
                    <a:pt x="936106" y="5223"/>
                    <a:pt x="945403" y="14520"/>
                  </a:cubicBezTo>
                  <a:cubicBezTo>
                    <a:pt x="954700" y="23817"/>
                    <a:pt x="959923" y="36427"/>
                    <a:pt x="959923" y="49575"/>
                  </a:cubicBezTo>
                  <a:lnTo>
                    <a:pt x="959923" y="1124281"/>
                  </a:lnTo>
                  <a:cubicBezTo>
                    <a:pt x="959923" y="1137429"/>
                    <a:pt x="954700" y="1150039"/>
                    <a:pt x="945403" y="1159336"/>
                  </a:cubicBezTo>
                  <a:cubicBezTo>
                    <a:pt x="936106" y="1168633"/>
                    <a:pt x="923496" y="1173856"/>
                    <a:pt x="910348" y="1173856"/>
                  </a:cubicBezTo>
                  <a:lnTo>
                    <a:pt x="49575" y="1173856"/>
                  </a:lnTo>
                  <a:cubicBezTo>
                    <a:pt x="36427" y="1173856"/>
                    <a:pt x="23817" y="1168633"/>
                    <a:pt x="14520" y="1159336"/>
                  </a:cubicBezTo>
                  <a:cubicBezTo>
                    <a:pt x="5223" y="1150039"/>
                    <a:pt x="0" y="1137429"/>
                    <a:pt x="0" y="1124281"/>
                  </a:cubicBezTo>
                  <a:lnTo>
                    <a:pt x="0" y="49575"/>
                  </a:lnTo>
                  <a:cubicBezTo>
                    <a:pt x="0" y="36427"/>
                    <a:pt x="5223" y="23817"/>
                    <a:pt x="14520" y="14520"/>
                  </a:cubicBezTo>
                  <a:cubicBezTo>
                    <a:pt x="23817" y="5223"/>
                    <a:pt x="36427" y="0"/>
                    <a:pt x="49575" y="0"/>
                  </a:cubicBezTo>
                  <a:close/>
                </a:path>
              </a:pathLst>
            </a:custGeom>
            <a:blipFill>
              <a:blip r:embed="rId9"/>
              <a:stretch>
                <a:fillRect l="-18200" t="0" r="-6500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319034" y="3464037"/>
            <a:ext cx="4498625" cy="4498625"/>
          </a:xfrm>
          <a:custGeom>
            <a:avLst/>
            <a:gdLst/>
            <a:ahLst/>
            <a:cxnLst/>
            <a:rect r="r" b="b" t="t" l="l"/>
            <a:pathLst>
              <a:path h="4498625" w="4498625">
                <a:moveTo>
                  <a:pt x="0" y="0"/>
                </a:moveTo>
                <a:lnTo>
                  <a:pt x="4498624" y="0"/>
                </a:lnTo>
                <a:lnTo>
                  <a:pt x="4498624" y="4498624"/>
                </a:lnTo>
                <a:lnTo>
                  <a:pt x="0" y="4498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774840" y="4070163"/>
            <a:ext cx="4467898" cy="3286373"/>
            <a:chOff x="0" y="0"/>
            <a:chExt cx="784387" cy="5769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4387" cy="576958"/>
            </a:xfrm>
            <a:custGeom>
              <a:avLst/>
              <a:gdLst/>
              <a:ahLst/>
              <a:cxnLst/>
              <a:rect r="r" b="b" t="t" l="l"/>
              <a:pathLst>
                <a:path h="576958" w="784387">
                  <a:moveTo>
                    <a:pt x="57182" y="0"/>
                  </a:moveTo>
                  <a:lnTo>
                    <a:pt x="727205" y="0"/>
                  </a:lnTo>
                  <a:cubicBezTo>
                    <a:pt x="758786" y="0"/>
                    <a:pt x="784387" y="25601"/>
                    <a:pt x="784387" y="57182"/>
                  </a:cubicBezTo>
                  <a:lnTo>
                    <a:pt x="784387" y="519776"/>
                  </a:lnTo>
                  <a:cubicBezTo>
                    <a:pt x="784387" y="534941"/>
                    <a:pt x="778363" y="549486"/>
                    <a:pt x="767639" y="560210"/>
                  </a:cubicBezTo>
                  <a:cubicBezTo>
                    <a:pt x="756915" y="570933"/>
                    <a:pt x="742371" y="576958"/>
                    <a:pt x="727205" y="576958"/>
                  </a:cubicBezTo>
                  <a:lnTo>
                    <a:pt x="57182" y="576958"/>
                  </a:lnTo>
                  <a:cubicBezTo>
                    <a:pt x="42016" y="576958"/>
                    <a:pt x="27472" y="570933"/>
                    <a:pt x="16748" y="560210"/>
                  </a:cubicBezTo>
                  <a:cubicBezTo>
                    <a:pt x="6025" y="549486"/>
                    <a:pt x="0" y="534941"/>
                    <a:pt x="0" y="519776"/>
                  </a:cubicBezTo>
                  <a:lnTo>
                    <a:pt x="0" y="57182"/>
                  </a:lnTo>
                  <a:cubicBezTo>
                    <a:pt x="0" y="25601"/>
                    <a:pt x="25601" y="0"/>
                    <a:pt x="57182" y="0"/>
                  </a:cubicBezTo>
                  <a:close/>
                </a:path>
              </a:pathLst>
            </a:custGeom>
            <a:blipFill>
              <a:blip r:embed="rId12"/>
              <a:stretch>
                <a:fillRect l="-5166" t="0" r="-516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31399" y="2074956"/>
            <a:ext cx="1373174" cy="13731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65581" y="7862945"/>
            <a:ext cx="1095931" cy="109593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39683" y="828073"/>
            <a:ext cx="187509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Studio Shodwe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13547" y="1407785"/>
            <a:ext cx="7790485" cy="205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4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Cryotherapy?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7948684"/>
            <a:ext cx="8896128" cy="11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4"/>
              </a:lnSpc>
              <a:spcBef>
                <a:spcPct val="0"/>
              </a:spcBef>
            </a:pPr>
            <a:r>
              <a:rPr lang="en-US" b="true" sz="3353">
                <a:solidFill>
                  <a:srgbClr val="2AED9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medical treatment that uses extreme cold to destroy abnormal tissues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15400" y="75356"/>
            <a:ext cx="7443006" cy="249340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0">
            <a:off x="14338344" y="8510559"/>
            <a:ext cx="5609092" cy="187904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3849" y="2568763"/>
            <a:ext cx="2879161" cy="2879161"/>
          </a:xfrm>
          <a:custGeom>
            <a:avLst/>
            <a:gdLst/>
            <a:ahLst/>
            <a:cxnLst/>
            <a:rect r="r" b="b" t="t" l="l"/>
            <a:pathLst>
              <a:path h="2879161" w="2879161">
                <a:moveTo>
                  <a:pt x="0" y="0"/>
                </a:moveTo>
                <a:lnTo>
                  <a:pt x="2879161" y="0"/>
                </a:lnTo>
                <a:lnTo>
                  <a:pt x="2879161" y="2879161"/>
                </a:lnTo>
                <a:lnTo>
                  <a:pt x="0" y="2879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3280" y="6323404"/>
            <a:ext cx="2738800" cy="2738800"/>
          </a:xfrm>
          <a:custGeom>
            <a:avLst/>
            <a:gdLst/>
            <a:ahLst/>
            <a:cxnLst/>
            <a:rect r="r" b="b" t="t" l="l"/>
            <a:pathLst>
              <a:path h="2738800" w="2738800">
                <a:moveTo>
                  <a:pt x="0" y="0"/>
                </a:moveTo>
                <a:lnTo>
                  <a:pt x="2738800" y="0"/>
                </a:lnTo>
                <a:lnTo>
                  <a:pt x="2738800" y="2738800"/>
                </a:lnTo>
                <a:lnTo>
                  <a:pt x="0" y="273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43280" y="2610363"/>
            <a:ext cx="2795961" cy="2795961"/>
          </a:xfrm>
          <a:custGeom>
            <a:avLst/>
            <a:gdLst/>
            <a:ahLst/>
            <a:cxnLst/>
            <a:rect r="r" b="b" t="t" l="l"/>
            <a:pathLst>
              <a:path h="2795961" w="2795961">
                <a:moveTo>
                  <a:pt x="0" y="0"/>
                </a:moveTo>
                <a:lnTo>
                  <a:pt x="2795961" y="0"/>
                </a:lnTo>
                <a:lnTo>
                  <a:pt x="2795961" y="2795961"/>
                </a:lnTo>
                <a:lnTo>
                  <a:pt x="0" y="2795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3849" y="6323404"/>
            <a:ext cx="2849171" cy="2849171"/>
          </a:xfrm>
          <a:custGeom>
            <a:avLst/>
            <a:gdLst/>
            <a:ahLst/>
            <a:cxnLst/>
            <a:rect r="r" b="b" t="t" l="l"/>
            <a:pathLst>
              <a:path h="2849171" w="2849171">
                <a:moveTo>
                  <a:pt x="0" y="0"/>
                </a:moveTo>
                <a:lnTo>
                  <a:pt x="2849171" y="0"/>
                </a:lnTo>
                <a:lnTo>
                  <a:pt x="2849171" y="2849171"/>
                </a:lnTo>
                <a:lnTo>
                  <a:pt x="0" y="2849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9054" y="2923582"/>
            <a:ext cx="2428752" cy="2169524"/>
          </a:xfrm>
          <a:custGeom>
            <a:avLst/>
            <a:gdLst/>
            <a:ahLst/>
            <a:cxnLst/>
            <a:rect r="r" b="b" t="t" l="l"/>
            <a:pathLst>
              <a:path h="2169524" w="2428752">
                <a:moveTo>
                  <a:pt x="0" y="0"/>
                </a:moveTo>
                <a:lnTo>
                  <a:pt x="2428752" y="0"/>
                </a:lnTo>
                <a:lnTo>
                  <a:pt x="2428752" y="2169523"/>
                </a:lnTo>
                <a:lnTo>
                  <a:pt x="0" y="2169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24" t="0" r="-272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9054" y="6691974"/>
            <a:ext cx="2518132" cy="2112031"/>
          </a:xfrm>
          <a:custGeom>
            <a:avLst/>
            <a:gdLst/>
            <a:ahLst/>
            <a:cxnLst/>
            <a:rect r="r" b="b" t="t" l="l"/>
            <a:pathLst>
              <a:path h="2112031" w="2518132">
                <a:moveTo>
                  <a:pt x="0" y="0"/>
                </a:moveTo>
                <a:lnTo>
                  <a:pt x="2518131" y="0"/>
                </a:lnTo>
                <a:lnTo>
                  <a:pt x="2518131" y="2112031"/>
                </a:lnTo>
                <a:lnTo>
                  <a:pt x="0" y="21120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36" t="0" r="-413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70053" y="2917289"/>
            <a:ext cx="2298710" cy="2182109"/>
          </a:xfrm>
          <a:custGeom>
            <a:avLst/>
            <a:gdLst/>
            <a:ahLst/>
            <a:cxnLst/>
            <a:rect r="r" b="b" t="t" l="l"/>
            <a:pathLst>
              <a:path h="2182109" w="2298710">
                <a:moveTo>
                  <a:pt x="0" y="0"/>
                </a:moveTo>
                <a:lnTo>
                  <a:pt x="2298710" y="0"/>
                </a:lnTo>
                <a:lnTo>
                  <a:pt x="2298710" y="2182109"/>
                </a:lnTo>
                <a:lnTo>
                  <a:pt x="0" y="2182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9901" y="2854762"/>
            <a:ext cx="2288198" cy="2288738"/>
          </a:xfrm>
          <a:custGeom>
            <a:avLst/>
            <a:gdLst/>
            <a:ahLst/>
            <a:cxnLst/>
            <a:rect r="r" b="b" t="t" l="l"/>
            <a:pathLst>
              <a:path h="2288738" w="2288198">
                <a:moveTo>
                  <a:pt x="0" y="0"/>
                </a:moveTo>
                <a:lnTo>
                  <a:pt x="2288198" y="0"/>
                </a:lnTo>
                <a:lnTo>
                  <a:pt x="2288198" y="2288738"/>
                </a:lnTo>
                <a:lnTo>
                  <a:pt x="0" y="2288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38" t="0" r="-153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45715" y="2610363"/>
            <a:ext cx="2796570" cy="2796570"/>
          </a:xfrm>
          <a:custGeom>
            <a:avLst/>
            <a:gdLst/>
            <a:ahLst/>
            <a:cxnLst/>
            <a:rect r="r" b="b" t="t" l="l"/>
            <a:pathLst>
              <a:path h="2796570" w="2796570">
                <a:moveTo>
                  <a:pt x="0" y="0"/>
                </a:moveTo>
                <a:lnTo>
                  <a:pt x="2796570" y="0"/>
                </a:lnTo>
                <a:lnTo>
                  <a:pt x="2796570" y="2796570"/>
                </a:lnTo>
                <a:lnTo>
                  <a:pt x="0" y="279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99102" y="6503907"/>
            <a:ext cx="2240613" cy="2300098"/>
          </a:xfrm>
          <a:custGeom>
            <a:avLst/>
            <a:gdLst/>
            <a:ahLst/>
            <a:cxnLst/>
            <a:rect r="r" b="b" t="t" l="l"/>
            <a:pathLst>
              <a:path h="2300098" w="2240613">
                <a:moveTo>
                  <a:pt x="0" y="0"/>
                </a:moveTo>
                <a:lnTo>
                  <a:pt x="2240612" y="0"/>
                </a:lnTo>
                <a:lnTo>
                  <a:pt x="2240612" y="2300098"/>
                </a:lnTo>
                <a:lnTo>
                  <a:pt x="0" y="2300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40756" y="4583418"/>
            <a:ext cx="3479972" cy="3479972"/>
          </a:xfrm>
          <a:custGeom>
            <a:avLst/>
            <a:gdLst/>
            <a:ahLst/>
            <a:cxnLst/>
            <a:rect r="r" b="b" t="t" l="l"/>
            <a:pathLst>
              <a:path h="3479972" w="3479972">
                <a:moveTo>
                  <a:pt x="0" y="0"/>
                </a:moveTo>
                <a:lnTo>
                  <a:pt x="3479972" y="0"/>
                </a:lnTo>
                <a:lnTo>
                  <a:pt x="3479972" y="3479972"/>
                </a:lnTo>
                <a:lnTo>
                  <a:pt x="0" y="347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830685" y="3841637"/>
            <a:ext cx="407555" cy="4075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424291" y="4844765"/>
            <a:ext cx="3082422" cy="2795913"/>
          </a:xfrm>
          <a:custGeom>
            <a:avLst/>
            <a:gdLst/>
            <a:ahLst/>
            <a:cxnLst/>
            <a:rect r="r" b="b" t="t" l="l"/>
            <a:pathLst>
              <a:path h="2795913" w="3082422">
                <a:moveTo>
                  <a:pt x="0" y="0"/>
                </a:moveTo>
                <a:lnTo>
                  <a:pt x="3082422" y="0"/>
                </a:lnTo>
                <a:lnTo>
                  <a:pt x="3082422" y="2795913"/>
                </a:lnTo>
                <a:lnTo>
                  <a:pt x="0" y="27959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470" t="0" r="-1047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958380" y="6185104"/>
            <a:ext cx="2738800" cy="2738800"/>
          </a:xfrm>
          <a:custGeom>
            <a:avLst/>
            <a:gdLst/>
            <a:ahLst/>
            <a:cxnLst/>
            <a:rect r="r" b="b" t="t" l="l"/>
            <a:pathLst>
              <a:path h="2738800" w="2738800">
                <a:moveTo>
                  <a:pt x="0" y="0"/>
                </a:moveTo>
                <a:lnTo>
                  <a:pt x="2738800" y="0"/>
                </a:lnTo>
                <a:lnTo>
                  <a:pt x="2738800" y="2738800"/>
                </a:lnTo>
                <a:lnTo>
                  <a:pt x="0" y="273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999901" y="6434757"/>
            <a:ext cx="2697279" cy="2239494"/>
          </a:xfrm>
          <a:custGeom>
            <a:avLst/>
            <a:gdLst/>
            <a:ahLst/>
            <a:cxnLst/>
            <a:rect r="r" b="b" t="t" l="l"/>
            <a:pathLst>
              <a:path h="2239494" w="2697279">
                <a:moveTo>
                  <a:pt x="0" y="0"/>
                </a:moveTo>
                <a:lnTo>
                  <a:pt x="2697279" y="0"/>
                </a:lnTo>
                <a:lnTo>
                  <a:pt x="2697279" y="2239494"/>
                </a:lnTo>
                <a:lnTo>
                  <a:pt x="0" y="2239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6361" t="-8059" r="-43078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908" y="522049"/>
            <a:ext cx="13125836" cy="204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4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&amp; Libraries Used</a:t>
            </a:r>
          </a:p>
          <a:p>
            <a:pPr algn="l">
              <a:lnSpc>
                <a:spcPts val="795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491399" y="3778009"/>
            <a:ext cx="4879420" cy="47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b="true" sz="28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Programming Language::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27676" y="1618179"/>
            <a:ext cx="1910563" cy="19105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90525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9038" y="349691"/>
            <a:ext cx="9984364" cy="4627397"/>
          </a:xfrm>
          <a:custGeom>
            <a:avLst/>
            <a:gdLst/>
            <a:ahLst/>
            <a:cxnLst/>
            <a:rect r="r" b="b" t="t" l="l"/>
            <a:pathLst>
              <a:path h="4627397" w="9984364">
                <a:moveTo>
                  <a:pt x="0" y="0"/>
                </a:moveTo>
                <a:lnTo>
                  <a:pt x="9984363" y="0"/>
                </a:lnTo>
                <a:lnTo>
                  <a:pt x="9984363" y="4627397"/>
                </a:lnTo>
                <a:lnTo>
                  <a:pt x="0" y="462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42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0164" y="1832218"/>
            <a:ext cx="5690219" cy="153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   Workflow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9038" y="5167680"/>
            <a:ext cx="9984364" cy="4851862"/>
          </a:xfrm>
          <a:custGeom>
            <a:avLst/>
            <a:gdLst/>
            <a:ahLst/>
            <a:cxnLst/>
            <a:rect r="r" b="b" t="t" l="l"/>
            <a:pathLst>
              <a:path h="4851862" w="9984364">
                <a:moveTo>
                  <a:pt x="0" y="0"/>
                </a:moveTo>
                <a:lnTo>
                  <a:pt x="9984363" y="0"/>
                </a:lnTo>
                <a:lnTo>
                  <a:pt x="9984363" y="4851862"/>
                </a:lnTo>
                <a:lnTo>
                  <a:pt x="0" y="485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7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671626" y="6746787"/>
            <a:ext cx="407555" cy="4075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71626" y="5203124"/>
            <a:ext cx="407555" cy="40755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71626" y="8151834"/>
            <a:ext cx="407555" cy="40755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344148"/>
            <a:ext cx="51497" cy="407555"/>
            <a:chOff x="0" y="0"/>
            <a:chExt cx="102703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703" cy="812800"/>
            </a:xfrm>
            <a:custGeom>
              <a:avLst/>
              <a:gdLst/>
              <a:ahLst/>
              <a:cxnLst/>
              <a:rect r="r" b="b" t="t" l="l"/>
              <a:pathLst>
                <a:path h="812800" w="102703">
                  <a:moveTo>
                    <a:pt x="51352" y="0"/>
                  </a:moveTo>
                  <a:cubicBezTo>
                    <a:pt x="22991" y="0"/>
                    <a:pt x="0" y="181951"/>
                    <a:pt x="0" y="406400"/>
                  </a:cubicBezTo>
                  <a:cubicBezTo>
                    <a:pt x="0" y="630849"/>
                    <a:pt x="22991" y="812800"/>
                    <a:pt x="51352" y="812800"/>
                  </a:cubicBezTo>
                  <a:cubicBezTo>
                    <a:pt x="79712" y="812800"/>
                    <a:pt x="102703" y="630849"/>
                    <a:pt x="102703" y="406400"/>
                  </a:cubicBezTo>
                  <a:cubicBezTo>
                    <a:pt x="102703" y="181951"/>
                    <a:pt x="79712" y="0"/>
                    <a:pt x="513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9628" y="104775"/>
              <a:ext cx="83446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71626" y="3877795"/>
            <a:ext cx="407555" cy="40755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415192" y="3938316"/>
            <a:ext cx="4280059" cy="65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b="true" sz="19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Import the dataset using Pandas</a:t>
            </a:r>
          </a:p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b="true" sz="19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(Cryotherapy.xlsx).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33127" y="5295072"/>
            <a:ext cx="6285548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b="true" sz="18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Split data into Training (80%) and Testing (20%) sets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15192" y="6838735"/>
            <a:ext cx="509004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b="true" sz="18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Normalize features using StandardScaler 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15192" y="8016832"/>
            <a:ext cx="4462582" cy="63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b="true" sz="18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 processed files: </a:t>
            </a:r>
          </a:p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b="true" sz="18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training_data.xlsx and test_data.xlsx.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418753" y="3721293"/>
            <a:ext cx="1910563" cy="19105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90525" cap="sq">
              <a:gradFill>
                <a:gsLst>
                  <a:gs pos="0">
                    <a:srgbClr val="C6269E">
                      <a:alpha val="88000"/>
                    </a:srgbClr>
                  </a:gs>
                  <a:gs pos="100000">
                    <a:srgbClr val="DDBAFF">
                      <a:alpha val="1056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259" y="2937749"/>
            <a:ext cx="11114369" cy="3842835"/>
          </a:xfrm>
          <a:custGeom>
            <a:avLst/>
            <a:gdLst/>
            <a:ahLst/>
            <a:cxnLst/>
            <a:rect r="r" b="b" t="t" l="l"/>
            <a:pathLst>
              <a:path h="3842835" w="11114369">
                <a:moveTo>
                  <a:pt x="0" y="0"/>
                </a:moveTo>
                <a:lnTo>
                  <a:pt x="11114369" y="0"/>
                </a:lnTo>
                <a:lnTo>
                  <a:pt x="11114369" y="3842835"/>
                </a:lnTo>
                <a:lnTo>
                  <a:pt x="0" y="384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22" t="0" r="-1863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64527" y="6780584"/>
            <a:ext cx="13254025" cy="3124553"/>
            <a:chOff x="0" y="0"/>
            <a:chExt cx="3490772" cy="822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0772" cy="822928"/>
            </a:xfrm>
            <a:custGeom>
              <a:avLst/>
              <a:gdLst/>
              <a:ahLst/>
              <a:cxnLst/>
              <a:rect r="r" b="b" t="t" l="l"/>
              <a:pathLst>
                <a:path h="822928" w="3490772">
                  <a:moveTo>
                    <a:pt x="0" y="0"/>
                  </a:moveTo>
                  <a:lnTo>
                    <a:pt x="3490772" y="0"/>
                  </a:lnTo>
                  <a:lnTo>
                    <a:pt x="3490772" y="822928"/>
                  </a:lnTo>
                  <a:lnTo>
                    <a:pt x="0" y="822928"/>
                  </a:lnTo>
                  <a:close/>
                </a:path>
              </a:pathLst>
            </a:custGeom>
            <a:gradFill rotWithShape="true">
              <a:gsLst>
                <a:gs pos="0">
                  <a:srgbClr val="50082B">
                    <a:alpha val="71520"/>
                  </a:srgbClr>
                </a:gs>
                <a:gs pos="33333">
                  <a:srgbClr val="46152C">
                    <a:alpha val="96000"/>
                  </a:srgbClr>
                </a:gs>
                <a:gs pos="66667">
                  <a:srgbClr val="652B56">
                    <a:alpha val="96000"/>
                  </a:srgbClr>
                </a:gs>
                <a:gs pos="100000">
                  <a:srgbClr val="652B5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490772" cy="861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8000" y="7337911"/>
            <a:ext cx="12841316" cy="256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Input Layer: 7 neurons (one for each feature).</a:t>
            </a:r>
          </a:p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Hidden Layer 1:  Dense(16, ReLU) </a:t>
            </a:r>
          </a:p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Hidden Layer 2: Dense(8, ReLU) </a:t>
            </a:r>
          </a:p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Output Layer: Dense(1, Sigmoid) for binary classification</a:t>
            </a:r>
          </a:p>
          <a:p>
            <a:pPr algn="l">
              <a:lnSpc>
                <a:spcPts val="357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738216" y="3626043"/>
            <a:ext cx="3929539" cy="173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4"/>
              </a:lnSpc>
              <a:spcBef>
                <a:spcPct val="0"/>
              </a:spcBef>
            </a:pPr>
            <a:r>
              <a:rPr lang="en-US" b="true" sz="50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Perceptron </a:t>
            </a:r>
          </a:p>
          <a:p>
            <a:pPr algn="ctr">
              <a:lnSpc>
                <a:spcPts val="7034"/>
              </a:lnSpc>
              <a:spcBef>
                <a:spcPct val="0"/>
              </a:spcBef>
            </a:pPr>
            <a:r>
              <a:rPr lang="en-US" b="true" sz="5024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Structure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851474" y="-63038"/>
            <a:ext cx="7443006" cy="24934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55317" y="2312387"/>
            <a:ext cx="8187573" cy="310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Training the model with 100 epochs</a:t>
            </a:r>
          </a:p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Using batch size of 16 and 20% validation split</a:t>
            </a:r>
          </a:p>
          <a:p>
            <a:pPr algn="l" marL="659168" indent="-329584" lvl="1">
              <a:lnSpc>
                <a:spcPts val="4274"/>
              </a:lnSpc>
              <a:buFont typeface="Arial"/>
              <a:buChar char="•"/>
            </a:pPr>
            <a:r>
              <a:rPr lang="en-US" b="true" sz="3053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Early stopping callback to prevent overfitting</a:t>
            </a:r>
          </a:p>
          <a:p>
            <a:pPr algn="l">
              <a:lnSpc>
                <a:spcPts val="35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728184" y="173433"/>
            <a:ext cx="1028723" cy="10287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90525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44738" y="5036729"/>
            <a:ext cx="1327047" cy="13270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90525" cap="sq">
              <a:gradFill>
                <a:gsLst>
                  <a:gs pos="0">
                    <a:srgbClr val="C6269E">
                      <a:alpha val="88000"/>
                    </a:srgbClr>
                  </a:gs>
                  <a:gs pos="100000">
                    <a:srgbClr val="DDBAFF">
                      <a:alpha val="1056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72559" y="1448682"/>
            <a:ext cx="8350407" cy="4885185"/>
          </a:xfrm>
          <a:custGeom>
            <a:avLst/>
            <a:gdLst/>
            <a:ahLst/>
            <a:cxnLst/>
            <a:rect r="r" b="b" t="t" l="l"/>
            <a:pathLst>
              <a:path h="4885185" w="8350407">
                <a:moveTo>
                  <a:pt x="0" y="0"/>
                </a:moveTo>
                <a:lnTo>
                  <a:pt x="8350407" y="0"/>
                </a:lnTo>
                <a:lnTo>
                  <a:pt x="8350407" y="4885185"/>
                </a:lnTo>
                <a:lnTo>
                  <a:pt x="0" y="4885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92" t="-2086" r="0" b="-208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4145" y="6470563"/>
            <a:ext cx="10258189" cy="3476441"/>
          </a:xfrm>
          <a:custGeom>
            <a:avLst/>
            <a:gdLst/>
            <a:ahLst/>
            <a:cxnLst/>
            <a:rect r="r" b="b" t="t" l="l"/>
            <a:pathLst>
              <a:path h="3476441" w="10258189">
                <a:moveTo>
                  <a:pt x="0" y="0"/>
                </a:moveTo>
                <a:lnTo>
                  <a:pt x="10258189" y="0"/>
                </a:lnTo>
                <a:lnTo>
                  <a:pt x="10258189" y="3476440"/>
                </a:lnTo>
                <a:lnTo>
                  <a:pt x="0" y="3476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94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21142" y="6887651"/>
            <a:ext cx="7309517" cy="1762448"/>
          </a:xfrm>
          <a:custGeom>
            <a:avLst/>
            <a:gdLst/>
            <a:ahLst/>
            <a:cxnLst/>
            <a:rect r="r" b="b" t="t" l="l"/>
            <a:pathLst>
              <a:path h="1762448" w="7309517">
                <a:moveTo>
                  <a:pt x="0" y="0"/>
                </a:moveTo>
                <a:lnTo>
                  <a:pt x="7309517" y="0"/>
                </a:lnTo>
                <a:lnTo>
                  <a:pt x="7309517" y="1762448"/>
                </a:lnTo>
                <a:lnTo>
                  <a:pt x="0" y="1762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6" t="0" r="-346" b="-48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77663" y="401550"/>
            <a:ext cx="6514671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History Tracking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18723" y="394435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15447" y="2187444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0690" y="7663348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2" y="0"/>
                </a:lnTo>
                <a:lnTo>
                  <a:pt x="4310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141195" y="-1895"/>
            <a:ext cx="7443006" cy="2493407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6649" y="1914159"/>
            <a:ext cx="11600589" cy="8109150"/>
            <a:chOff x="0" y="0"/>
            <a:chExt cx="13081000" cy="9144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60680" y="1096010"/>
              <a:ext cx="12444730" cy="6785610"/>
            </a:xfrm>
            <a:custGeom>
              <a:avLst/>
              <a:gdLst/>
              <a:ahLst/>
              <a:cxnLst/>
              <a:rect r="r" b="b" t="t" l="l"/>
              <a:pathLst>
                <a:path h="6785610" w="12444730">
                  <a:moveTo>
                    <a:pt x="0" y="0"/>
                  </a:moveTo>
                  <a:lnTo>
                    <a:pt x="12444730" y="0"/>
                  </a:lnTo>
                  <a:lnTo>
                    <a:pt x="12444730" y="6785610"/>
                  </a:lnTo>
                  <a:lnTo>
                    <a:pt x="0" y="6785610"/>
                  </a:lnTo>
                  <a:close/>
                </a:path>
              </a:pathLst>
            </a:custGeom>
            <a:blipFill>
              <a:blip r:embed="rId6"/>
              <a:stretch>
                <a:fillRect l="0" t="-1580" r="0" b="-158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81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3081000">
                  <a:moveTo>
                    <a:pt x="0" y="0"/>
                  </a:moveTo>
                  <a:lnTo>
                    <a:pt x="13081000" y="0"/>
                  </a:lnTo>
                  <a:lnTo>
                    <a:pt x="13081000" y="9144000"/>
                  </a:lnTo>
                  <a:lnTo>
                    <a:pt x="0" y="9144000"/>
                  </a:lnTo>
                  <a:close/>
                </a:path>
              </a:pathLst>
            </a:custGeom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6528" y="674324"/>
            <a:ext cx="3278726" cy="76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42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75979" y="557805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42573" y="557805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40725" y="557805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0983" y="687794"/>
            <a:ext cx="5789836" cy="634265"/>
            <a:chOff x="0" y="0"/>
            <a:chExt cx="1524895" cy="167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95" cy="167049"/>
            </a:xfrm>
            <a:custGeom>
              <a:avLst/>
              <a:gdLst/>
              <a:ahLst/>
              <a:cxnLst/>
              <a:rect r="r" b="b" t="t" l="l"/>
              <a:pathLst>
                <a:path h="167049" w="1524895">
                  <a:moveTo>
                    <a:pt x="68195" y="0"/>
                  </a:moveTo>
                  <a:lnTo>
                    <a:pt x="1456700" y="0"/>
                  </a:lnTo>
                  <a:cubicBezTo>
                    <a:pt x="1474786" y="0"/>
                    <a:pt x="1492132" y="7185"/>
                    <a:pt x="1504921" y="19974"/>
                  </a:cubicBezTo>
                  <a:cubicBezTo>
                    <a:pt x="1517710" y="32763"/>
                    <a:pt x="1524895" y="50109"/>
                    <a:pt x="1524895" y="68195"/>
                  </a:cubicBezTo>
                  <a:lnTo>
                    <a:pt x="1524895" y="98854"/>
                  </a:lnTo>
                  <a:cubicBezTo>
                    <a:pt x="1524895" y="116941"/>
                    <a:pt x="1517710" y="134286"/>
                    <a:pt x="1504921" y="147075"/>
                  </a:cubicBezTo>
                  <a:cubicBezTo>
                    <a:pt x="1492132" y="159864"/>
                    <a:pt x="1474786" y="167049"/>
                    <a:pt x="1456700" y="167049"/>
                  </a:cubicBezTo>
                  <a:lnTo>
                    <a:pt x="68195" y="167049"/>
                  </a:lnTo>
                  <a:cubicBezTo>
                    <a:pt x="50109" y="167049"/>
                    <a:pt x="32763" y="159864"/>
                    <a:pt x="19974" y="147075"/>
                  </a:cubicBezTo>
                  <a:cubicBezTo>
                    <a:pt x="7185" y="134286"/>
                    <a:pt x="0" y="116941"/>
                    <a:pt x="0" y="98854"/>
                  </a:cubicBezTo>
                  <a:lnTo>
                    <a:pt x="0" y="68195"/>
                  </a:lnTo>
                  <a:cubicBezTo>
                    <a:pt x="0" y="50109"/>
                    <a:pt x="7185" y="32763"/>
                    <a:pt x="19974" y="19974"/>
                  </a:cubicBezTo>
                  <a:cubicBezTo>
                    <a:pt x="32763" y="7185"/>
                    <a:pt x="50109" y="0"/>
                    <a:pt x="68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50000"/>
                  </a:srgbClr>
                </a:gs>
                <a:gs pos="100000">
                  <a:srgbClr val="28ED98">
                    <a:alpha val="6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524895" cy="13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475699"/>
            <a:ext cx="10344662" cy="2947853"/>
          </a:xfrm>
          <a:custGeom>
            <a:avLst/>
            <a:gdLst/>
            <a:ahLst/>
            <a:cxnLst/>
            <a:rect r="r" b="b" t="t" l="l"/>
            <a:pathLst>
              <a:path h="2947853" w="10344662">
                <a:moveTo>
                  <a:pt x="0" y="0"/>
                </a:moveTo>
                <a:lnTo>
                  <a:pt x="10344662" y="0"/>
                </a:lnTo>
                <a:lnTo>
                  <a:pt x="10344662" y="2947852"/>
                </a:lnTo>
                <a:lnTo>
                  <a:pt x="0" y="294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78" r="0" b="-46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9922" y="1840356"/>
            <a:ext cx="8298078" cy="6786287"/>
          </a:xfrm>
          <a:custGeom>
            <a:avLst/>
            <a:gdLst/>
            <a:ahLst/>
            <a:cxnLst/>
            <a:rect r="r" b="b" t="t" l="l"/>
            <a:pathLst>
              <a:path h="6786287" w="8298078">
                <a:moveTo>
                  <a:pt x="0" y="0"/>
                </a:moveTo>
                <a:lnTo>
                  <a:pt x="8298078" y="0"/>
                </a:lnTo>
                <a:lnTo>
                  <a:pt x="8298078" y="6786286"/>
                </a:lnTo>
                <a:lnTo>
                  <a:pt x="0" y="6786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6" t="0" r="-806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0">
            <a:off x="14475901" y="8650099"/>
            <a:ext cx="4776017" cy="159996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true" flipV="false" rot="0">
            <a:off x="16179134" y="9144938"/>
            <a:ext cx="317166" cy="318905"/>
          </a:xfrm>
          <a:custGeom>
            <a:avLst/>
            <a:gdLst/>
            <a:ahLst/>
            <a:cxnLst/>
            <a:rect r="r" b="b" t="t" l="l"/>
            <a:pathLst>
              <a:path h="318905" w="317166">
                <a:moveTo>
                  <a:pt x="317166" y="0"/>
                </a:moveTo>
                <a:lnTo>
                  <a:pt x="0" y="0"/>
                </a:lnTo>
                <a:lnTo>
                  <a:pt x="0" y="318906"/>
                </a:lnTo>
                <a:lnTo>
                  <a:pt x="317166" y="318906"/>
                </a:lnTo>
                <a:lnTo>
                  <a:pt x="3171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38239" y="851870"/>
            <a:ext cx="902517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04833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02985" y="851870"/>
            <a:ext cx="1439905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3306" y="663719"/>
            <a:ext cx="3619855" cy="78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13641" y="9134475"/>
            <a:ext cx="1246443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3168" y="75356"/>
            <a:ext cx="7443006" cy="249340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19640" y="9286990"/>
            <a:ext cx="3004081" cy="3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connectionist Networks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2631" y="7271276"/>
            <a:ext cx="7125295" cy="94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r>
              <a:rPr lang="en-US" b="true" sz="27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the model's error (loss) decreases</a:t>
            </a:r>
          </a:p>
          <a:p>
            <a:pPr algn="ctr">
              <a:lnSpc>
                <a:spcPts val="3814"/>
              </a:lnSpc>
              <a:spcBef>
                <a:spcPct val="0"/>
              </a:spcBef>
            </a:pPr>
            <a:r>
              <a:rPr lang="en-US" b="true" sz="27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 epochs for training and validation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32114" y="7542718"/>
            <a:ext cx="663206" cy="66320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E793">
                    <a:alpha val="100000"/>
                  </a:srgbClr>
                </a:gs>
                <a:gs pos="100000">
                  <a:srgbClr val="28ED98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DAGtodin4bI</dc:identifier>
  <dcterms:modified xsi:type="dcterms:W3CDTF">2011-08-01T06:04:30Z</dcterms:modified>
  <cp:revision>1</cp:revision>
  <dc:title>Pink Green Modern Animated Artificial Intelligence Presentation</dc:title>
</cp:coreProperties>
</file>